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71" r:id="rId6"/>
    <p:sldId id="274" r:id="rId7"/>
    <p:sldId id="269" r:id="rId8"/>
    <p:sldId id="266" r:id="rId9"/>
    <p:sldId id="259" r:id="rId10"/>
    <p:sldId id="260" r:id="rId11"/>
    <p:sldId id="261" r:id="rId12"/>
    <p:sldId id="265" r:id="rId13"/>
    <p:sldId id="263" r:id="rId14"/>
    <p:sldId id="267" r:id="rId15"/>
    <p:sldId id="264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433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25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6D9C-F00A-4DEE-832A-B5EC581461E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1084-4C8F-41A3-A585-82479014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4;&#1086;&#1082;&#1091;&#1084;&#1077;&#1085;&#1090;&#1099;\&#1052;&#1052;&#1054;\&#1044;&#1080;&#1089;&#1090;&#1072;&#1085;&#1094;&#1080;&#1086;&#1085;&#1085;&#1086;&#1077;%20&#1086;&#1073;&#1091;&#1095;&#1077;&#1085;&#1080;&#1077;\&#1074;&#1088;&#1091;&#1095;&#1077;&#1085;&#1080;&#1077;%20&#1074;&#1080;&#1079;&#1080;&#1090;&#1086;&#1082;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4;&#1086;&#1082;&#1091;&#1084;&#1077;&#1085;&#1090;&#1099;\&#1052;&#1052;&#1054;\&#1044;&#1080;&#1089;&#1090;&#1072;&#1085;&#1094;&#1080;&#1086;&#1085;&#1085;&#1086;&#1077;%20&#1086;&#1073;&#1091;&#1095;&#1077;&#1085;&#1080;&#1077;\&#1101;&#1087;&#1080;&#1075;&#1088;&#1072;&#1092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4;&#1086;&#1082;&#1091;&#1084;&#1077;&#1085;&#1090;&#1099;\&#1052;&#1052;&#1054;\&#1044;&#1080;&#1089;&#1090;&#1072;&#1085;&#1094;&#1080;&#1086;&#1085;&#1085;&#1086;&#1077;%20&#1086;&#1073;&#1091;&#1095;&#1077;&#1085;&#1080;&#1077;\&#1048;&#1085;&#1082;&#1083;&#1102;&#1079;&#1080;&#1074;&#1085;&#1086;&#1077;%20&#1086;&#1073;&#1088;&#1072;&#1079;&#1086;&#1074;&#1072;&#1085;&#1080;&#1077;%20&#1074;%20&#1075;&#1080;&#1084;&#1085;&#1072;&#1079;&#1080;&#1080;%202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class.home-edu.r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72400" cy="1470025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Инклюзивное образование.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Дистанционные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формы обучение.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28625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Сообщение учителя английского языка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высшей квалификационной категории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МОУ «Гимназия №1» г.Балаково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Бодровой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Инны Викторовны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t="7064" b="4630"/>
          <a:stretch>
            <a:fillRect/>
          </a:stretch>
        </p:blipFill>
        <p:spPr bwMode="auto">
          <a:xfrm>
            <a:off x="285720" y="28572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463" b="2985"/>
          <a:stretch>
            <a:fillRect/>
          </a:stretch>
        </p:blipFill>
        <p:spPr bwMode="auto">
          <a:xfrm>
            <a:off x="642910" y="571480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061" b="2912"/>
          <a:stretch>
            <a:fillRect/>
          </a:stretch>
        </p:blipFill>
        <p:spPr bwMode="auto">
          <a:xfrm>
            <a:off x="928662" y="285728"/>
            <a:ext cx="70723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t="10025" b="3030"/>
          <a:stretch>
            <a:fillRect/>
          </a:stretch>
        </p:blipFill>
        <p:spPr bwMode="auto">
          <a:xfrm>
            <a:off x="928662" y="3143248"/>
            <a:ext cx="70723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042" b="2817"/>
          <a:stretch>
            <a:fillRect/>
          </a:stretch>
        </p:blipFill>
        <p:spPr bwMode="auto">
          <a:xfrm rot="20777576">
            <a:off x="282240" y="709523"/>
            <a:ext cx="5143504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 t="8108" b="2703"/>
          <a:stretch>
            <a:fillRect/>
          </a:stretch>
        </p:blipFill>
        <p:spPr bwMode="auto">
          <a:xfrm rot="1294789">
            <a:off x="3486954" y="3190202"/>
            <a:ext cx="5068725" cy="2835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500042"/>
            <a:ext cx="3643306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4330C"/>
                </a:solidFill>
                <a:latin typeface="Times New Roman" pitchFamily="18" charset="0"/>
                <a:cs typeface="Times New Roman" pitchFamily="18" charset="0"/>
              </a:rPr>
              <a:t>ABC  </a:t>
            </a:r>
            <a:br>
              <a:rPr lang="en-US" sz="7200" b="1" dirty="0" smtClean="0">
                <a:solidFill>
                  <a:srgbClr val="F433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4330C"/>
                </a:solidFill>
                <a:latin typeface="Times New Roman" pitchFamily="18" charset="0"/>
                <a:cs typeface="Times New Roman" pitchFamily="18" charset="0"/>
              </a:rPr>
              <a:t>game.</a:t>
            </a:r>
            <a:endParaRPr lang="ru-RU" sz="7200" b="1" dirty="0">
              <a:solidFill>
                <a:srgbClr val="F433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792" b="2597"/>
          <a:stretch>
            <a:fillRect/>
          </a:stretch>
        </p:blipFill>
        <p:spPr bwMode="auto">
          <a:xfrm>
            <a:off x="857224" y="1428736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Контрольная работа №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Стоит отметить, что при наличии возможности следует также обеспечивать участие детей-инвалидов вместе с другими детьми в проведении воспитательных, культурно-развлекательных, спортивно-оздоровительных и иных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мероприятий.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вручение визито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428736"/>
            <a:ext cx="835824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сопровождение дистанционного обучения детей с ограниченными возможностями здоровья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9999" t="8136" r="10678" b="3728"/>
          <a:stretch>
            <a:fillRect/>
          </a:stretch>
        </p:blipFill>
        <p:spPr bwMode="auto">
          <a:xfrm>
            <a:off x="500034" y="1357298"/>
            <a:ext cx="82296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8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эпиграф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Правовую основу организации дистанционного обучения детей-инвалидов, нуждающихся в обучении на дому, составляют: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221457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от 10 июля 1992г. N3266-1 «Об образовании»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Федеральный закон от 24 ноября 1995г. N181-ФЗ «О социальной защите инвалидов в Российской Федерации»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России от 6 мая 2005г. N137 «Об использовании дистанционных образовательных технологий»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3286124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основании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статьи 18 Федерального закона "О социальной защите инвалидов в Российской Федерации"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детям-инвалидам, по состоянию здоровья временно или постоянно не имеющим возможности посещать  образовательные учреждения, с согласия их родителей должны быть созданы необходимые условия для получения образования по полной общеобразовательной или индивидуальной программе на дому.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521495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2008 году Россия подписала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Конвенцию ООН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правах инвалидов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статье двадцать четвертой Конвенции говорится том, что в целях реализации права на образование государства-участники должны обеспечить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инклюзивное образование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всех уровнях и обучение в течение всей жизни человека.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Восемь принципов инклюзивного образования: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   Ценность человека не зависит от его способностей и достижений;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   Каждый человек способен чувствовать и думать;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   Каждый человек имеет право на общение и на то, чтобы быть услышанным;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   Все люди нуждаются друг в друге;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   Подлинное образование может осуществляться только в контексте реальных взаимоотношений;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   Все люди нуждаются в поддержке и дружбе ровесников;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   Для всех обучающихся достижение прогресса скорее может быть в том, что они могут делать, чем в том, что не могут;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   Разнообразие усиливает все стороны жизни человека.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Направления организации дистанционного обучения: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Свободный темп работы, неограниченный временными рамками;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для учащегося место занятий, домашняя обстановка;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Модульность обучения, где каждый отдельный курс создаёт целостное представление об определённой области знаний;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Личностно-ориентированный подход в обучении;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Разнообразие педагогических технологий, использование различных методов, форм и средств взаимодействия в процессе самостоятельного, но контролируемого освоения знаний, умений и навыков.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нклюзивное образование в гимназии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2908" y="1000108"/>
            <a:ext cx="9413008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322" r="12662"/>
          <a:stretch>
            <a:fillRect/>
          </a:stretch>
        </p:blipFill>
        <p:spPr bwMode="auto">
          <a:xfrm rot="665704">
            <a:off x="3812565" y="446633"/>
            <a:ext cx="5011788" cy="3808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2891" r="12345"/>
          <a:stretch>
            <a:fillRect/>
          </a:stretch>
        </p:blipFill>
        <p:spPr bwMode="auto">
          <a:xfrm rot="20999770">
            <a:off x="296129" y="2583692"/>
            <a:ext cx="5128115" cy="385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МО\Дистанционное обучение\p34_03111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67679">
            <a:off x="203791" y="1067368"/>
            <a:ext cx="5100069" cy="382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Документы\ММО\Дистанционное обучение\p34_03111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07289">
            <a:off x="3824856" y="2627243"/>
            <a:ext cx="5024993" cy="3768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72547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Центр дистанционного обучения детей с ограниченными возможностями здоровья</a:t>
            </a: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МОУ «Гимназия №1» г.Балаково Саратовской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u="sng" dirty="0" smtClean="0">
                <a:hlinkClick r:id="rId2"/>
              </a:rPr>
              <a:t>http</a:t>
            </a:r>
            <a:r>
              <a:rPr lang="ru-RU" b="1" u="sng" dirty="0">
                <a:hlinkClick r:id="rId2"/>
              </a:rPr>
              <a:t>://iclass.home-edu.ru/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t="3629"/>
          <a:stretch>
            <a:fillRect/>
          </a:stretch>
        </p:blipFill>
        <p:spPr bwMode="auto">
          <a:xfrm>
            <a:off x="571472" y="1285860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412</Words>
  <Application>Microsoft Office PowerPoint</Application>
  <PresentationFormat>Экран (4:3)</PresentationFormat>
  <Paragraphs>33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Инклюзивное образование. Дистанционные формы обучение.  </vt:lpstr>
      <vt:lpstr>Слайд 2</vt:lpstr>
      <vt:lpstr> Правовую основу организации дистанционного обучения детей-инвалидов, нуждающихся в обучении на дому, составляют:</vt:lpstr>
      <vt:lpstr>Восемь принципов инклюзивного образования: </vt:lpstr>
      <vt:lpstr>Направления организации дистанционного обучения: </vt:lpstr>
      <vt:lpstr>Слайд 6</vt:lpstr>
      <vt:lpstr>Слайд 7</vt:lpstr>
      <vt:lpstr>Центр дистанционного обучения детей с ограниченными возможностями здоровья. МОУ «Гимназия №1» г.Балаково Саратовской области </vt:lpstr>
      <vt:lpstr>http://iclass.home-edu.ru/</vt:lpstr>
      <vt:lpstr>Слайд 10</vt:lpstr>
      <vt:lpstr>Слайд 11</vt:lpstr>
      <vt:lpstr>Слайд 12</vt:lpstr>
      <vt:lpstr>ABC   game.</vt:lpstr>
      <vt:lpstr>Контрольная работа № 1</vt:lpstr>
      <vt:lpstr>Стоит отметить, что при наличии возможности следует также обеспечивать участие детей-инвалидов вместе с другими детьми в проведении воспитательных, культурно-развлекательных, спортивно-оздоровительных и иных досуговых мероприятий.  </vt:lpstr>
      <vt:lpstr>Методическое сопровождение дистанционного обучения детей с ограниченными возможностями здоровья</vt:lpstr>
      <vt:lpstr>Спасибо 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формы обучение. Инклюзивное образование. </dc:title>
  <dc:creator>inna</dc:creator>
  <cp:lastModifiedBy>inna</cp:lastModifiedBy>
  <cp:revision>36</cp:revision>
  <dcterms:created xsi:type="dcterms:W3CDTF">2011-06-19T18:23:34Z</dcterms:created>
  <dcterms:modified xsi:type="dcterms:W3CDTF">2011-06-27T17:04:08Z</dcterms:modified>
</cp:coreProperties>
</file>